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1E469AB6-7FA8-48E2-A5EF-B45199016056}">
          <p14:sldIdLst>
            <p14:sldId id="256"/>
            <p14:sldId id="257"/>
            <p14:sldId id="258"/>
            <p14:sldId id="261"/>
            <p14:sldId id="262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15B52-E8FC-C138-A22E-5B18B060A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37A5E-57D8-8F66-ECEA-8674F557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2BC60-B055-5D3B-0D04-1A54CF9E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B8780-6470-E99E-5A69-65AE514E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55851-AA1B-A427-5EA3-5672DDF7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09755-3009-9544-2657-077A1BD8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29833-9F22-8FF8-E571-D0E7C0D8B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0C1BE0-71B3-E5CC-C938-27BB2621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86267-5FA8-6BBD-CD2B-CB917050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775FA-FB7A-1B4C-0003-6161711E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5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9C21FF-230F-9527-D33B-C2BD0D8AC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14F2B2-DA58-0277-2263-30B6A1D7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CEE117-5E92-2394-8971-7D345474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8F41F-632E-108E-FF31-D217A2CC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09703-87AD-4C06-4ED4-E9BC6B31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7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77D22-A1FD-CED0-2095-3F3E7AD0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AE8E5-7A27-2C7A-2A19-8F54FB82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2FD620-1C7F-E371-03EC-57A7724E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9AFAE0-52BE-1FC7-E972-47D39A4B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83B7A-0BF3-A754-B136-3AA1438D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BE66F-D665-B726-8D4B-D1EF07C9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52CE2-8446-31A1-77C7-27660775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CB2C3B-E0CA-3AA7-1402-0A40387A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75279-E31F-ADB2-89C9-F1FFFC47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287D8-5BCA-445C-69E1-6524B38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DCE99-F604-34C4-733A-C800AFA3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15F70-8D3D-FAD4-8913-D1C539F0B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2D20C3-281E-1225-324E-045B4FE9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53DE8-6A41-276C-80F6-506A4476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FCF385-70ED-4DF6-3981-F4DA3B2C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666F1-CB33-4DD1-E181-255F0FC6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2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3A731-F319-85FE-8E73-01BA81A6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6107E-907D-29FA-237A-9BB8B6AD9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183606-3805-3455-7013-A16CAC122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F3CC87-FC81-A054-C53F-53ADAB27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9F2CF2-5F57-65D1-5446-631D5655C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07FF04-92A3-DA9B-EBA9-61EE7A9A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CBDF05-2371-EC2E-51C1-04DB642D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FAFCCA-263D-269F-3249-9E013F9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1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24062-6161-83B1-78DF-951D807A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AA9200-E4EA-6A67-D5D4-92475E05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F7CEDD-6F64-9C49-ED18-A4BABB8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1C00A-18A3-9A24-A24A-9F5BD316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408096-FC05-1C8E-913B-F69D29A8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5E3674-DF4F-385C-1EE8-C70E424C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B626E5-C168-E426-9EF0-43E64BBD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E43C8-352F-6F6A-9865-96995E35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AFFBC-C700-D24F-CD3B-C8CD9495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03AF3A-7826-450F-2177-FE0373471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5ECD8A-4969-55DB-D14C-D64314F8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E50287-6096-8684-E487-8E38BC6F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A99587-D28E-F341-17BF-23C04A5D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87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B9969-6ED6-5253-4252-D2CE3530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1DB1E8-E4AA-4CEA-C788-F14A4FFA7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0AB48C-F742-1B06-ECE9-F63B686BD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A137F-BA9B-B17E-47FA-5AE73E98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7FBD34-6CB4-CC24-EE6B-5619E516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36228-54FE-9669-40BD-8D866903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81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375278-6918-1634-801F-F722567D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99E4B-7F2C-2F81-99D7-16C3BC4D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0EE37-DAEB-908E-58A0-AA0A9B5C6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C588-68DE-490B-B4DF-4D5B3FD51E4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69C2A-6676-2296-7EDF-D462E4BC5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0F165-F8C3-DAE6-7432-32484FBE5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ei-concours.fr/pdf/AttendusPedagogiques_2023-decembre.pdf" TargetMode="External"/><Relationship Id="rId2" Type="http://schemas.openxmlformats.org/officeDocument/2006/relationships/hyperlink" Target="https://www.scei-concours.fr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lyc-champollion.ac-grenoble.fr/moodle/login/?lang=en" TargetMode="External"/><Relationship Id="rId4" Type="http://schemas.openxmlformats.org/officeDocument/2006/relationships/hyperlink" Target="https://lycee-champollion.fr/spip.php?rubrique6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2D342-A12F-6541-3305-F9603733C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957072"/>
            <a:ext cx="6577584" cy="51206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dirty="0"/>
              <a:t>PLANNING DE L’ANNEE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B047EB-4EAC-407C-DB0E-35A5D0AB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759" y="2066544"/>
            <a:ext cx="10318865" cy="3590544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Rentrée : </a:t>
            </a:r>
            <a:r>
              <a:rPr lang="fr-FR" sz="2000" b="1" dirty="0">
                <a:solidFill>
                  <a:srgbClr val="FF0000"/>
                </a:solidFill>
              </a:rPr>
              <a:t>4 septembre 2023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Inscriptions aux Concours : </a:t>
            </a:r>
            <a:r>
              <a:rPr lang="fr-FR" sz="2000" b="1" dirty="0">
                <a:solidFill>
                  <a:srgbClr val="FF0000"/>
                </a:solidFill>
              </a:rPr>
              <a:t>du </a:t>
            </a:r>
            <a:r>
              <a:rPr lang="fr-FR" sz="2000" b="1" dirty="0" smtClean="0">
                <a:solidFill>
                  <a:srgbClr val="FF0000"/>
                </a:solidFill>
              </a:rPr>
              <a:t>11 </a:t>
            </a:r>
            <a:r>
              <a:rPr lang="fr-FR" sz="2000" b="1" dirty="0">
                <a:solidFill>
                  <a:srgbClr val="FF0000"/>
                </a:solidFill>
              </a:rPr>
              <a:t>décembre au </a:t>
            </a:r>
            <a:r>
              <a:rPr lang="fr-FR" sz="2000" b="1" dirty="0" smtClean="0">
                <a:solidFill>
                  <a:srgbClr val="FF0000"/>
                </a:solidFill>
              </a:rPr>
              <a:t>10 janvier 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i="1" dirty="0">
                <a:solidFill>
                  <a:srgbClr val="00B0F0"/>
                </a:solidFill>
              </a:rPr>
              <a:t>Dépôt : Titre – Motivation – Rapport au Thème – Bibliographie commentée :</a:t>
            </a:r>
            <a:r>
              <a:rPr lang="fr-FR" sz="2000" dirty="0">
                <a:solidFill>
                  <a:srgbClr val="00B0F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Début </a:t>
            </a:r>
            <a:r>
              <a:rPr lang="fr-FR" sz="2000" b="1" dirty="0">
                <a:solidFill>
                  <a:srgbClr val="FF0000"/>
                </a:solidFill>
              </a:rPr>
              <a:t>février 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Fin de la préparation à l’écrit : </a:t>
            </a:r>
            <a:r>
              <a:rPr lang="fr-FR" sz="2000" b="1" dirty="0" smtClean="0">
                <a:solidFill>
                  <a:srgbClr val="FF0000"/>
                </a:solidFill>
              </a:rPr>
              <a:t>5 avril 2024 ?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Concours 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22 </a:t>
            </a:r>
            <a:r>
              <a:rPr lang="fr-FR" sz="2000" b="1" dirty="0">
                <a:solidFill>
                  <a:srgbClr val="FF0000"/>
                </a:solidFill>
              </a:rPr>
              <a:t>avril au </a:t>
            </a:r>
            <a:r>
              <a:rPr lang="fr-FR" sz="2000" b="1" dirty="0" smtClean="0">
                <a:solidFill>
                  <a:srgbClr val="FF0000"/>
                </a:solidFill>
              </a:rPr>
              <a:t>10 mai 2024 ?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Début préparation à l’oral : </a:t>
            </a:r>
            <a:r>
              <a:rPr lang="fr-FR" sz="2000" b="1" dirty="0" smtClean="0">
                <a:solidFill>
                  <a:srgbClr val="FF0000"/>
                </a:solidFill>
              </a:rPr>
              <a:t>13 mai 2024 ?</a:t>
            </a:r>
            <a:endParaRPr lang="fr-FR" sz="2000" b="1" i="1" dirty="0"/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i="1" dirty="0">
                <a:solidFill>
                  <a:srgbClr val="00B0F0"/>
                </a:solidFill>
              </a:rPr>
              <a:t>Dépôt : Présentation – DOT : </a:t>
            </a:r>
            <a:r>
              <a:rPr lang="fr-FR" sz="2000" b="1" dirty="0" smtClean="0">
                <a:solidFill>
                  <a:srgbClr val="FF0000"/>
                </a:solidFill>
              </a:rPr>
              <a:t>5 </a:t>
            </a:r>
            <a:r>
              <a:rPr lang="fr-FR" sz="2000" b="1" dirty="0">
                <a:solidFill>
                  <a:srgbClr val="FF0000"/>
                </a:solidFill>
              </a:rPr>
              <a:t>juin </a:t>
            </a:r>
            <a:r>
              <a:rPr lang="fr-FR" sz="2000" b="1" dirty="0" smtClean="0">
                <a:solidFill>
                  <a:srgbClr val="FF0000"/>
                </a:solidFill>
              </a:rPr>
              <a:t>2024 ? 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Fin de la préparation à l’oral </a:t>
            </a:r>
            <a:r>
              <a:rPr lang="fr-FR" sz="2000" dirty="0">
                <a:solidFill>
                  <a:srgbClr val="FF0000"/>
                </a:solidFill>
              </a:rPr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20 juin 2024 ?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Oraux 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20 </a:t>
            </a:r>
            <a:r>
              <a:rPr lang="fr-FR" sz="2000" b="1" dirty="0">
                <a:solidFill>
                  <a:srgbClr val="FF0000"/>
                </a:solidFill>
              </a:rPr>
              <a:t>juin – </a:t>
            </a:r>
            <a:r>
              <a:rPr lang="fr-FR" sz="2000" b="1" dirty="0" smtClean="0">
                <a:solidFill>
                  <a:srgbClr val="FF0000"/>
                </a:solidFill>
              </a:rPr>
              <a:t>16 </a:t>
            </a:r>
            <a:r>
              <a:rPr lang="fr-FR" sz="2000" b="1" dirty="0">
                <a:solidFill>
                  <a:srgbClr val="FF0000"/>
                </a:solidFill>
              </a:rPr>
              <a:t>juillet </a:t>
            </a:r>
            <a:r>
              <a:rPr lang="fr-FR" sz="2000" b="1" dirty="0" smtClean="0">
                <a:solidFill>
                  <a:srgbClr val="FF0000"/>
                </a:solidFill>
              </a:rPr>
              <a:t>2024 ?</a:t>
            </a:r>
            <a:endParaRPr lang="fr-FR" sz="2000" dirty="0"/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097" name="Image 1" descr="Champollion veille - Lycée Champollion">
            <a:extLst>
              <a:ext uri="{FF2B5EF4-FFF2-40B4-BE49-F238E27FC236}">
                <a16:creationId xmlns:a16="http://schemas.microsoft.com/office/drawing/2014/main" id="{FF54B9F7-1B17-9BF3-8DB8-08EC20AD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377184"/>
            <a:ext cx="39084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71E5287-2CE9-A997-6BBE-AE5A845B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E528A-10CD-BE30-1346-7FB9C0F8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43075B3-8E7F-D538-D44A-2F67C28ED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49" y="3783197"/>
            <a:ext cx="1041639" cy="1260382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697D378-6332-0109-DBBF-4EE81409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4" y="1300447"/>
            <a:ext cx="5132832" cy="71532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LES CONCOURS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2D7DA2-79F4-E99E-41D6-FF5125372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23" y="3793553"/>
            <a:ext cx="979432" cy="1534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AB8A15-1745-CCEB-99AF-C90FE9C5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55" y="4017555"/>
            <a:ext cx="2160626" cy="12079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9C8058-E59A-1737-2101-132E9D580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73" y="3600022"/>
            <a:ext cx="1905000" cy="1352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F01BC6-AB66-0058-62C9-92B4920D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17" y="3822868"/>
            <a:ext cx="1509984" cy="1207987"/>
          </a:xfrm>
          <a:prstGeom prst="rect">
            <a:avLst/>
          </a:prstGeom>
        </p:spPr>
      </p:pic>
      <p:pic>
        <p:nvPicPr>
          <p:cNvPr id="5121" name="Image 1" descr="Champollion veille - Lycée Champollion">
            <a:extLst>
              <a:ext uri="{FF2B5EF4-FFF2-40B4-BE49-F238E27FC236}">
                <a16:creationId xmlns:a16="http://schemas.microsoft.com/office/drawing/2014/main" id="{5C06D2FC-B6C0-58D1-530A-40D40F3E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54" y="603647"/>
            <a:ext cx="3239349" cy="24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A12EF4A-585E-8543-2408-98C214E8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09F294C-53E2-14C8-D0ED-C332CCA2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A846362-B580-B17E-0D4B-FCDF64D9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84" y="681037"/>
            <a:ext cx="7522464" cy="80918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COEFFICIENTS DU CONCOURS CENTRALE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62EA58-06B0-C03D-77A5-2AC60241B6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 ECRIT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C0C13FE-C185-81FE-DF49-9689C7D9B4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  ORAL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D843F7-EB4B-A6D8-E83D-3A156A46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28" y="2319641"/>
            <a:ext cx="3015996" cy="4302637"/>
          </a:xfrm>
          <a:prstGeom prst="rect">
            <a:avLst/>
          </a:prstGeom>
        </p:spPr>
      </p:pic>
      <p:pic>
        <p:nvPicPr>
          <p:cNvPr id="11" name="Image 1" descr="Champollion veille - Lycée Champollion">
            <a:extLst>
              <a:ext uri="{FF2B5EF4-FFF2-40B4-BE49-F238E27FC236}">
                <a16:creationId xmlns:a16="http://schemas.microsoft.com/office/drawing/2014/main" id="{89366C18-C9A6-91A9-774B-3AB5C182E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20208"/>
          <a:stretch/>
        </p:blipFill>
        <p:spPr bwMode="auto">
          <a:xfrm>
            <a:off x="5204333" y="2886825"/>
            <a:ext cx="1384681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233420E-A0F5-BAF2-C771-274EA261C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73075"/>
            <a:ext cx="1905000" cy="1352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176D94-950D-7464-C3FA-58B301AD8F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" t="1727" r="39050" b="2006"/>
          <a:stretch/>
        </p:blipFill>
        <p:spPr>
          <a:xfrm>
            <a:off x="1621536" y="2344028"/>
            <a:ext cx="3304032" cy="41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EB7EF06-59A9-329A-2242-B478F6161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977481"/>
              </p:ext>
            </p:extLst>
          </p:nvPr>
        </p:nvGraphicFramePr>
        <p:xfrm>
          <a:off x="2603268" y="1618333"/>
          <a:ext cx="7180812" cy="150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33280048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val="2735843713"/>
                    </a:ext>
                  </a:extLst>
                </a:gridCol>
                <a:gridCol w="2443111">
                  <a:extLst>
                    <a:ext uri="{9D8B030D-6E8A-4147-A177-3AD203B41FA5}">
                      <a16:colId xmlns:a16="http://schemas.microsoft.com/office/drawing/2014/main" val="3939579997"/>
                    </a:ext>
                  </a:extLst>
                </a:gridCol>
                <a:gridCol w="1695797">
                  <a:extLst>
                    <a:ext uri="{9D8B030D-6E8A-4147-A177-3AD203B41FA5}">
                      <a16:colId xmlns:a16="http://schemas.microsoft.com/office/drawing/2014/main" val="1570980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   2020 - 2021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7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X/ENS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CENTRALE-SUPELEC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MINES-PONTS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466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PRESENTS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580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ADMISSIBLES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750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CLASSES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6943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E7957CBC-1D6A-80C4-3D0F-0FC74F09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57" y="313919"/>
            <a:ext cx="5626608" cy="74179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RESULTATS PSI*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E985707-0B75-5FAE-7D82-83FE7A427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52289"/>
              </p:ext>
            </p:extLst>
          </p:nvPr>
        </p:nvGraphicFramePr>
        <p:xfrm>
          <a:off x="2603268" y="3494295"/>
          <a:ext cx="7189124" cy="1440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223">
                  <a:extLst>
                    <a:ext uri="{9D8B030D-6E8A-4147-A177-3AD203B41FA5}">
                      <a16:colId xmlns:a16="http://schemas.microsoft.com/office/drawing/2014/main" val="282494502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908196186"/>
                    </a:ext>
                  </a:extLst>
                </a:gridCol>
                <a:gridCol w="2464171">
                  <a:extLst>
                    <a:ext uri="{9D8B030D-6E8A-4147-A177-3AD203B41FA5}">
                      <a16:colId xmlns:a16="http://schemas.microsoft.com/office/drawing/2014/main" val="2964264154"/>
                    </a:ext>
                  </a:extLst>
                </a:gridCol>
                <a:gridCol w="1670858">
                  <a:extLst>
                    <a:ext uri="{9D8B030D-6E8A-4147-A177-3AD203B41FA5}">
                      <a16:colId xmlns:a16="http://schemas.microsoft.com/office/drawing/2014/main" val="209814301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   2021 - 2022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7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X/ENS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CENTRALE-SUPELEC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MINES-PONTS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706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PRESENTS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30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ADMISSIBLES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36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120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CLASSES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482834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78239"/>
              </p:ext>
            </p:extLst>
          </p:nvPr>
        </p:nvGraphicFramePr>
        <p:xfrm>
          <a:off x="2603268" y="5253260"/>
          <a:ext cx="7189124" cy="105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223">
                  <a:extLst>
                    <a:ext uri="{9D8B030D-6E8A-4147-A177-3AD203B41FA5}">
                      <a16:colId xmlns:a16="http://schemas.microsoft.com/office/drawing/2014/main" val="3771429949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459251813"/>
                    </a:ext>
                  </a:extLst>
                </a:gridCol>
                <a:gridCol w="2464171">
                  <a:extLst>
                    <a:ext uri="{9D8B030D-6E8A-4147-A177-3AD203B41FA5}">
                      <a16:colId xmlns:a16="http://schemas.microsoft.com/office/drawing/2014/main" val="3285281071"/>
                    </a:ext>
                  </a:extLst>
                </a:gridCol>
                <a:gridCol w="1670858">
                  <a:extLst>
                    <a:ext uri="{9D8B030D-6E8A-4147-A177-3AD203B41FA5}">
                      <a16:colId xmlns:a16="http://schemas.microsoft.com/office/drawing/2014/main" val="1192020694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   </a:t>
                      </a:r>
                      <a:r>
                        <a:rPr lang="fr-FR" sz="2000" dirty="0" smtClean="0">
                          <a:effectLst/>
                        </a:rPr>
                        <a:t>2022 </a:t>
                      </a:r>
                      <a:r>
                        <a:rPr lang="fr-FR" sz="2000" dirty="0">
                          <a:effectLst/>
                        </a:rPr>
                        <a:t>- </a:t>
                      </a:r>
                      <a:r>
                        <a:rPr lang="fr-FR" sz="2000" dirty="0" smtClean="0">
                          <a:effectLst/>
                        </a:rPr>
                        <a:t>2023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7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X/ENS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CENTRALE-SUPELEC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MINES-PONTS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608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PRESENTS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856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ADMISSIBLES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42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61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PREMIERS</a:t>
            </a:r>
            <a:r>
              <a:rPr lang="fr-F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r-FR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DS</a:t>
            </a:r>
            <a:endParaRPr lang="fr-FR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713161"/>
              </p:ext>
            </p:extLst>
          </p:nvPr>
        </p:nvGraphicFramePr>
        <p:xfrm>
          <a:off x="2086495" y="1931750"/>
          <a:ext cx="8437418" cy="3820656"/>
        </p:xfrm>
        <a:graphic>
          <a:graphicData uri="http://schemas.openxmlformats.org/drawingml/2006/table">
            <a:tbl>
              <a:tblPr/>
              <a:tblGrid>
                <a:gridCol w="1810063">
                  <a:extLst>
                    <a:ext uri="{9D8B030D-6E8A-4147-A177-3AD203B41FA5}">
                      <a16:colId xmlns:a16="http://schemas.microsoft.com/office/drawing/2014/main" val="3987548666"/>
                    </a:ext>
                  </a:extLst>
                </a:gridCol>
                <a:gridCol w="2182387">
                  <a:extLst>
                    <a:ext uri="{9D8B030D-6E8A-4147-A177-3AD203B41FA5}">
                      <a16:colId xmlns:a16="http://schemas.microsoft.com/office/drawing/2014/main" val="126326959"/>
                    </a:ext>
                  </a:extLst>
                </a:gridCol>
                <a:gridCol w="1489294">
                  <a:extLst>
                    <a:ext uri="{9D8B030D-6E8A-4147-A177-3AD203B41FA5}">
                      <a16:colId xmlns:a16="http://schemas.microsoft.com/office/drawing/2014/main" val="2033095275"/>
                    </a:ext>
                  </a:extLst>
                </a:gridCol>
                <a:gridCol w="2955674">
                  <a:extLst>
                    <a:ext uri="{9D8B030D-6E8A-4147-A177-3AD203B41FA5}">
                      <a16:colId xmlns:a16="http://schemas.microsoft.com/office/drawing/2014/main" val="3817617123"/>
                    </a:ext>
                  </a:extLst>
                </a:gridCol>
              </a:tblGrid>
              <a:tr h="9132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Samedi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16/09/23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8h - 12h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Physique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41533"/>
                  </a:ext>
                </a:extLst>
              </a:tr>
              <a:tr h="9418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Samedi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23/09/23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8h - 12h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Mathématiques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745501"/>
                  </a:ext>
                </a:extLst>
              </a:tr>
              <a:tr h="10237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Samedi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30/09/23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8h - 12h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Langues  vivantes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835556"/>
                  </a:ext>
                </a:extLst>
              </a:tr>
              <a:tr h="9418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Samedi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07/10/23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8h - 12h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SI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63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9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D046F-F605-7555-A730-360169E3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48" y="1825626"/>
            <a:ext cx="11085576" cy="45758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Vacances d’été : Contacts, Recherche bibliographique, Idées manips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Validation des sujets : fin septembre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Travail sur le fond du sujet (manips – simulations, etc.) : septembre à janvier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Rédaction de la MCOT avant fin décembre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Première présentation : entre début février et fin mars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1A627EA-4BA8-1A8B-957B-4BC37186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64" y="456565"/>
            <a:ext cx="6214872" cy="86626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PLANNING TIPE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3C1464D-26D7-8F28-55F2-4249554E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2D33CF1-5528-8940-2BDC-CEF9431D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">
            <a:extLst>
              <a:ext uri="{FF2B5EF4-FFF2-40B4-BE49-F238E27FC236}">
                <a16:creationId xmlns:a16="http://schemas.microsoft.com/office/drawing/2014/main" id="{F529FD82-D34C-D34B-0953-775AC7F1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65" y="4201542"/>
            <a:ext cx="3078480" cy="23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apèze 7">
            <a:extLst>
              <a:ext uri="{FF2B5EF4-FFF2-40B4-BE49-F238E27FC236}">
                <a16:creationId xmlns:a16="http://schemas.microsoft.com/office/drawing/2014/main" id="{A71BC91C-84CF-E379-3098-E2217A0AC009}"/>
              </a:ext>
            </a:extLst>
          </p:cNvPr>
          <p:cNvSpPr/>
          <p:nvPr/>
        </p:nvSpPr>
        <p:spPr>
          <a:xfrm rot="10800000">
            <a:off x="10391394" y="5791200"/>
            <a:ext cx="1026414" cy="267716"/>
          </a:xfrm>
          <a:prstGeom prst="trapezoid">
            <a:avLst>
              <a:gd name="adj" fmla="val 2815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71779E6-6EC3-20AF-2289-F09D971B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09CB39-531E-E4B2-85CB-3544A112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AADD8-0F0B-893A-C6BB-0C2FF612B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082" y="183184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hlinkClick r:id="rId2"/>
            </a:endParaRP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https://www.scei-concours.fr</a:t>
            </a:r>
            <a:r>
              <a:rPr lang="fr-FR" sz="2000" dirty="0"/>
              <a:t> 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3"/>
              </a:rPr>
              <a:t>https://www.scei-concours.fr/pdf/AttendusPedagogiques_2023-decembre.pdf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https://lycee-champollion.fr/spip.php?rubrique683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5"/>
              </a:rPr>
              <a:t>https://lyc-champollion.ac-grenoble.fr/moodle/login/?lang=en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70FA19-4718-AA33-6E65-1618A34F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60" y="890080"/>
            <a:ext cx="3837432" cy="6604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Quelques liens</a:t>
            </a:r>
          </a:p>
        </p:txBody>
      </p:sp>
      <p:pic>
        <p:nvPicPr>
          <p:cNvPr id="2049" name="Image 1" descr="Champollion veille - Lycée Champollion">
            <a:extLst>
              <a:ext uri="{FF2B5EF4-FFF2-40B4-BE49-F238E27FC236}">
                <a16:creationId xmlns:a16="http://schemas.microsoft.com/office/drawing/2014/main" id="{CE2E8C7A-D6B0-7E5D-4104-762B8D6F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69" y="3858702"/>
            <a:ext cx="3554484" cy="26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B787A5E-1914-83C2-B6B7-38C004F5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20" y="30114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A43F921-5317-D323-F2C1-43BB42DB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20" y="34686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0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263</Words>
  <Application>Microsoft Office PowerPoint</Application>
  <PresentationFormat>Grand écran</PresentationFormat>
  <Paragraphs>100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Thème Office</vt:lpstr>
      <vt:lpstr>PLANNING DE L’ANNEE</vt:lpstr>
      <vt:lpstr>LES CONCOURS</vt:lpstr>
      <vt:lpstr>COEFFICIENTS DU CONCOURS CENTRALE</vt:lpstr>
      <vt:lpstr>RESULTATS PSI*</vt:lpstr>
      <vt:lpstr>PREMIERS DS</vt:lpstr>
      <vt:lpstr>PLANNING TIPE</vt:lpstr>
      <vt:lpstr>Quelques liens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L’ANNEE</dc:title>
  <dc:creator>Alain Favier</dc:creator>
  <cp:lastModifiedBy>Lycee CHAMPOLLION</cp:lastModifiedBy>
  <cp:revision>18</cp:revision>
  <dcterms:created xsi:type="dcterms:W3CDTF">2022-06-15T14:37:10Z</dcterms:created>
  <dcterms:modified xsi:type="dcterms:W3CDTF">2023-06-22T15:19:21Z</dcterms:modified>
</cp:coreProperties>
</file>