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7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715B52-E8FC-C138-A22E-5B18B060A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937A5E-57D8-8F66-ECEA-8674F557F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F2BC60-B055-5D3B-0D04-1A54CF9E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C588-68DE-490B-B4DF-4D5B3FD51E4E}" type="datetimeFigureOut">
              <a:rPr lang="fr-FR" smtClean="0"/>
              <a:t>22/06/2024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0B8780-6470-E99E-5A69-65AE514E8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955851-AA1B-A427-5EA3-5672DDF7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E61-A48C-4089-BA63-2FA26211C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82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109755-3009-9544-2657-077A1BD8D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DB29833-9F22-8FF8-E571-D0E7C0D8B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0C1BE0-71B3-E5CC-C938-27BB26216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C588-68DE-490B-B4DF-4D5B3FD51E4E}" type="datetimeFigureOut">
              <a:rPr lang="fr-FR" smtClean="0"/>
              <a:t>22/06/2024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886267-5FA8-6BBD-CD2B-CB9170504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D775FA-FB7A-1B4C-0003-6161711E7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E61-A48C-4089-BA63-2FA26211C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650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B9C21FF-230F-9527-D33B-C2BD0D8ACC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614F2B2-DA58-0277-2263-30B6A1D7D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CEE117-5E92-2394-8971-7D3454743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C588-68DE-490B-B4DF-4D5B3FD51E4E}" type="datetimeFigureOut">
              <a:rPr lang="fr-FR" smtClean="0"/>
              <a:t>22/06/2024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78F41F-632E-108E-FF31-D217A2CC7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909703-87AD-4C06-4ED4-E9BC6B319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E61-A48C-4089-BA63-2FA26211C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77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E77D22-A1FD-CED0-2095-3F3E7AD0D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AE8E5-7A27-2C7A-2A19-8F54FB826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2FD620-1C7F-E371-03EC-57A7724EF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C588-68DE-490B-B4DF-4D5B3FD51E4E}" type="datetimeFigureOut">
              <a:rPr lang="fr-FR" smtClean="0"/>
              <a:t>22/06/2024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9AFAE0-52BE-1FC7-E972-47D39A4B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883B7A-0BF3-A754-B136-3AA1438D1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E61-A48C-4089-BA63-2FA26211C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49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6BE66F-D665-B726-8D4B-D1EF07C90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F52CE2-8446-31A1-77C7-276607759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CB2C3B-E0CA-3AA7-1402-0A40387AF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C588-68DE-490B-B4DF-4D5B3FD51E4E}" type="datetimeFigureOut">
              <a:rPr lang="fr-FR" smtClean="0"/>
              <a:t>22/06/2024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D75279-E31F-ADB2-89C9-F1FFFC47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E287D8-5BCA-445C-69E1-6524B38E2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E61-A48C-4089-BA63-2FA26211C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29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9DCE99-F604-34C4-733A-C800AFA34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515F70-8D3D-FAD4-8913-D1C539F0B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52D20C3-281E-1225-324E-045B4FE95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653DE8-6A41-276C-80F6-506A4476D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C588-68DE-490B-B4DF-4D5B3FD51E4E}" type="datetimeFigureOut">
              <a:rPr lang="fr-FR" smtClean="0"/>
              <a:t>22/06/2024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FCF385-70ED-4DF6-3981-F4DA3B2C5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E666F1-CB33-4DD1-E181-255F0FC6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E61-A48C-4089-BA63-2FA26211C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32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53A731-F319-85FE-8E73-01BA81A62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86107E-907D-29FA-237A-9BB8B6AD9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183606-3805-3455-7013-A16CAC122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2F3CC87-FC81-A054-C53F-53ADAB27C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59F2CF2-5F57-65D1-5446-631D5655C6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B07FF04-92A3-DA9B-EBA9-61EE7A9A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C588-68DE-490B-B4DF-4D5B3FD51E4E}" type="datetimeFigureOut">
              <a:rPr lang="fr-FR" smtClean="0"/>
              <a:t>22/06/2024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0CBDF05-2371-EC2E-51C1-04DB642D3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9FAFCCA-263D-269F-3249-9E013F99D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E61-A48C-4089-BA63-2FA26211C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15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C24062-6161-83B1-78DF-951D807A8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AA9200-E4EA-6A67-D5D4-92475E05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C588-68DE-490B-B4DF-4D5B3FD51E4E}" type="datetimeFigureOut">
              <a:rPr lang="fr-FR" smtClean="0"/>
              <a:t>22/06/2024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7F7CEDD-6F64-9C49-ED18-A4BABB81F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D1C00A-18A3-9A24-A24A-9F5BD316C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E61-A48C-4089-BA63-2FA26211C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8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4408096-FC05-1C8E-913B-F69D29A83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C588-68DE-490B-B4DF-4D5B3FD51E4E}" type="datetimeFigureOut">
              <a:rPr lang="fr-FR" smtClean="0"/>
              <a:t>22/06/2024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5E3674-DF4F-385C-1EE8-C70E424CB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B626E5-C168-E426-9EF0-43E64BBD7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E61-A48C-4089-BA63-2FA26211C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50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2E43C8-352F-6F6A-9865-96995E35D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EAFFBC-C700-D24F-CD3B-C8CD9495F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03AF3A-7826-450F-2177-FE0373471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5ECD8A-4969-55DB-D14C-D64314F88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C588-68DE-490B-B4DF-4D5B3FD51E4E}" type="datetimeFigureOut">
              <a:rPr lang="fr-FR" smtClean="0"/>
              <a:t>22/06/2024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E50287-6096-8684-E487-8E38BC6F4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A99587-D28E-F341-17BF-23C04A5D4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E61-A48C-4089-BA63-2FA26211C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87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BB9969-6ED6-5253-4252-D2CE35304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01DB1E8-E4AA-4CEA-C788-F14A4FFA71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0AB48C-F742-1B06-ECE9-F63B686BD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3A137F-BA9B-B17E-47FA-5AE73E980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C588-68DE-490B-B4DF-4D5B3FD51E4E}" type="datetimeFigureOut">
              <a:rPr lang="fr-FR" smtClean="0"/>
              <a:t>22/06/2024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7FBD34-6CB4-CC24-EE6B-5619E5163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636228-54FE-9669-40BD-8D8669031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E61-A48C-4089-BA63-2FA26211C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81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6375278-6918-1634-801F-F722567DA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699E4B-7F2C-2F81-99D7-16C3BC4D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20EE37-DAEB-908E-58A0-AA0A9B5C61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C588-68DE-490B-B4DF-4D5B3FD51E4E}" type="datetimeFigureOut">
              <a:rPr lang="fr-FR" smtClean="0"/>
              <a:t>22/06/2024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469C2A-6676-2296-7EDF-D462E4BC58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D0F165-F8C3-DAE6-7432-32484FBE5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64E61-A48C-4089-BA63-2FA26211C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5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ei-concours.fr/pdf/2024_Attendus_Pedagogiques_Final.pdf" TargetMode="External"/><Relationship Id="rId2" Type="http://schemas.openxmlformats.org/officeDocument/2006/relationships/hyperlink" Target="https://www.scei-concours.fr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hyperlink" Target="https://lyc-champollion.ac-grenoble.fr/moodle/login/?lang=en" TargetMode="External"/><Relationship Id="rId4" Type="http://schemas.openxmlformats.org/officeDocument/2006/relationships/hyperlink" Target="https://lycee-champollion.fr/spip.php?rubrique68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42D342-A12F-6541-3305-F9603733C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1760" y="957072"/>
            <a:ext cx="6577584" cy="512064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800" dirty="0"/>
              <a:t>PLANNING DE L’ANNEE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0B047EB-4EAC-407C-DB0E-35A5D0AB2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760" y="2066543"/>
            <a:ext cx="9540240" cy="4169663"/>
          </a:xfrm>
        </p:spPr>
        <p:txBody>
          <a:bodyPr>
            <a:normAutofit/>
          </a:bodyPr>
          <a:lstStyle/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fr-FR" sz="2000" dirty="0"/>
              <a:t>Rentrée : </a:t>
            </a:r>
            <a:r>
              <a:rPr lang="fr-FR" sz="2000" b="1" dirty="0">
                <a:solidFill>
                  <a:srgbClr val="FF0000"/>
                </a:solidFill>
              </a:rPr>
              <a:t>3 septembre 2024</a:t>
            </a: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fr-FR" sz="2000" dirty="0"/>
              <a:t>Inscriptions aux Concours : </a:t>
            </a:r>
            <a:r>
              <a:rPr lang="fr-FR" sz="2000" b="1" dirty="0">
                <a:solidFill>
                  <a:srgbClr val="FF0000"/>
                </a:solidFill>
              </a:rPr>
              <a:t>du 7 décembre 2024 au 14 janvier 2025</a:t>
            </a: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fr-FR" sz="2000" i="1" dirty="0">
                <a:solidFill>
                  <a:srgbClr val="00B0F0"/>
                </a:solidFill>
              </a:rPr>
              <a:t>Dépôt : Titre – Motivation – Rapport au Thème – Bibliographie commentée :</a:t>
            </a:r>
            <a:r>
              <a:rPr lang="fr-FR" sz="2000" dirty="0">
                <a:solidFill>
                  <a:srgbClr val="00B0F0"/>
                </a:solidFill>
              </a:rPr>
              <a:t> </a:t>
            </a:r>
            <a:r>
              <a:rPr lang="fr-FR" sz="2000" b="1" dirty="0">
                <a:solidFill>
                  <a:srgbClr val="FF0000"/>
                </a:solidFill>
              </a:rPr>
              <a:t>4 février </a:t>
            </a: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fr-FR" sz="2000" dirty="0"/>
              <a:t>Fin de la préparation à l’écrit : </a:t>
            </a:r>
            <a:r>
              <a:rPr lang="fr-FR" sz="2000" b="1" dirty="0">
                <a:solidFill>
                  <a:srgbClr val="FF0000"/>
                </a:solidFill>
              </a:rPr>
              <a:t>2 avril</a:t>
            </a: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fr-FR" sz="2000" dirty="0"/>
              <a:t>Concours :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b="1" dirty="0">
                <a:solidFill>
                  <a:srgbClr val="FF0000"/>
                </a:solidFill>
              </a:rPr>
              <a:t>21 avril au 15 mai</a:t>
            </a: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fr-FR" sz="2000" dirty="0"/>
              <a:t>Début préparation à l’oral : </a:t>
            </a:r>
            <a:r>
              <a:rPr lang="fr-FR" sz="2000" b="1" dirty="0">
                <a:solidFill>
                  <a:srgbClr val="FF0000"/>
                </a:solidFill>
              </a:rPr>
              <a:t>19 mai</a:t>
            </a:r>
            <a:endParaRPr lang="fr-FR" sz="2000" b="1" i="1" dirty="0"/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fr-FR" sz="2000" i="1" dirty="0">
                <a:solidFill>
                  <a:srgbClr val="00B0F0"/>
                </a:solidFill>
              </a:rPr>
              <a:t>Dépôt : Présentation – DOT : </a:t>
            </a:r>
            <a:r>
              <a:rPr lang="fr-FR" sz="2000" b="1" dirty="0">
                <a:solidFill>
                  <a:srgbClr val="FF0000"/>
                </a:solidFill>
              </a:rPr>
              <a:t>10 juin</a:t>
            </a: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fr-FR" sz="2000" dirty="0"/>
              <a:t>Fin de la préparation à l’oral </a:t>
            </a:r>
            <a:r>
              <a:rPr lang="fr-FR" sz="2000" dirty="0">
                <a:solidFill>
                  <a:srgbClr val="FF0000"/>
                </a:solidFill>
              </a:rPr>
              <a:t>: </a:t>
            </a:r>
            <a:r>
              <a:rPr lang="fr-FR" sz="2000" b="1" dirty="0">
                <a:solidFill>
                  <a:srgbClr val="FF0000"/>
                </a:solidFill>
              </a:rPr>
              <a:t>20 juin </a:t>
            </a: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fr-FR" sz="2000" dirty="0"/>
              <a:t>Oraux :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b="1" dirty="0">
                <a:solidFill>
                  <a:srgbClr val="FF0000"/>
                </a:solidFill>
              </a:rPr>
              <a:t>23 juin – 18 juillet </a:t>
            </a: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fr-FR" sz="2000" dirty="0"/>
              <a:t>Résultats</a:t>
            </a:r>
            <a:r>
              <a:rPr lang="fr-FR" sz="2000" b="1" dirty="0">
                <a:solidFill>
                  <a:srgbClr val="FF0000"/>
                </a:solidFill>
              </a:rPr>
              <a:t> : 30 juillet</a:t>
            </a:r>
            <a:endParaRPr lang="fr-FR" sz="2000" dirty="0"/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fr-FR" sz="2000" dirty="0"/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4097" name="Image 1" descr="Champollion veille - Lycée Champollion">
            <a:extLst>
              <a:ext uri="{FF2B5EF4-FFF2-40B4-BE49-F238E27FC236}">
                <a16:creationId xmlns:a16="http://schemas.microsoft.com/office/drawing/2014/main" id="{FF54B9F7-1B17-9BF3-8DB8-08EC20AD4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0" y="3377184"/>
            <a:ext cx="390842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71E5287-2CE9-A997-6BBE-AE5A845BD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2E528A-10CD-BE30-1346-7FB9C0F8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7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F43075B3-8E7F-D538-D44A-2F67C28ED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49" y="3783197"/>
            <a:ext cx="1041639" cy="1260382"/>
          </a:xfr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0697D378-6332-0109-DBBF-4EE814096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504" y="1300447"/>
            <a:ext cx="5132832" cy="715328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2800" dirty="0"/>
              <a:t>LES CONCOURS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92D7DA2-79F4-E99E-41D6-FF5125372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23" y="3793553"/>
            <a:ext cx="979432" cy="153444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4AB8A15-1745-CCEB-99AF-C90FE9C5A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555" y="4017555"/>
            <a:ext cx="2160626" cy="120798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79C8058-E59A-1737-2101-132E9D580D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973" y="3600022"/>
            <a:ext cx="1905000" cy="135255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AF01BC6-AB66-0058-62C9-92B4920DFC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317" y="3822868"/>
            <a:ext cx="1509984" cy="1207987"/>
          </a:xfrm>
          <a:prstGeom prst="rect">
            <a:avLst/>
          </a:prstGeom>
        </p:spPr>
      </p:pic>
      <p:pic>
        <p:nvPicPr>
          <p:cNvPr id="5121" name="Image 1" descr="Champollion veille - Lycée Champollion">
            <a:extLst>
              <a:ext uri="{FF2B5EF4-FFF2-40B4-BE49-F238E27FC236}">
                <a16:creationId xmlns:a16="http://schemas.microsoft.com/office/drawing/2014/main" id="{5C06D2FC-B6C0-58D1-530A-40D40F3E1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54" y="603647"/>
            <a:ext cx="3239349" cy="243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7A12EF4A-585E-8543-2408-98C214E8A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F09F294C-53E2-14C8-D0ED-C332CCA2C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8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A846362-B580-B17E-0D4B-FCDF64D94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184" y="681037"/>
            <a:ext cx="7522464" cy="809181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2800" dirty="0"/>
              <a:t>COEFFICIENTS DU CONCOURS CENTRALE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62EA58-06B0-C03D-77A5-2AC60241B6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>
                <a:solidFill>
                  <a:srgbClr val="FF0000"/>
                </a:solidFill>
              </a:rPr>
              <a:t> ECRIT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C0C13FE-C185-81FE-DF49-9689C7D9B4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>
                <a:solidFill>
                  <a:srgbClr val="FF0000"/>
                </a:solidFill>
              </a:rPr>
              <a:t>  ORAL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7D843F7-EB4B-A6D8-E83D-3A156A46F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228" y="2319641"/>
            <a:ext cx="3015996" cy="4302637"/>
          </a:xfrm>
          <a:prstGeom prst="rect">
            <a:avLst/>
          </a:prstGeom>
        </p:spPr>
      </p:pic>
      <p:pic>
        <p:nvPicPr>
          <p:cNvPr id="11" name="Image 1" descr="Champollion veille - Lycée Champollion">
            <a:extLst>
              <a:ext uri="{FF2B5EF4-FFF2-40B4-BE49-F238E27FC236}">
                <a16:creationId xmlns:a16="http://schemas.microsoft.com/office/drawing/2014/main" id="{89366C18-C9A6-91A9-774B-3AB5C182E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2" t="20208"/>
          <a:stretch/>
        </p:blipFill>
        <p:spPr bwMode="auto">
          <a:xfrm>
            <a:off x="5204333" y="2886825"/>
            <a:ext cx="1384681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233420E-A0F5-BAF2-C771-274EA261C1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73075"/>
            <a:ext cx="1905000" cy="13525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F176D94-950D-7464-C3FA-58B301AD8F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08" t="1727" r="39050" b="2006"/>
          <a:stretch/>
        </p:blipFill>
        <p:spPr>
          <a:xfrm>
            <a:off x="1621536" y="2344028"/>
            <a:ext cx="3304032" cy="414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1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FEB7EF06-59A9-329A-2242-B478F61610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638220"/>
              </p:ext>
            </p:extLst>
          </p:nvPr>
        </p:nvGraphicFramePr>
        <p:xfrm>
          <a:off x="661416" y="2032889"/>
          <a:ext cx="6126480" cy="1769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7073">
                  <a:extLst>
                    <a:ext uri="{9D8B030D-6E8A-4147-A177-3AD203B41FA5}">
                      <a16:colId xmlns:a16="http://schemas.microsoft.com/office/drawing/2014/main" val="233280048"/>
                    </a:ext>
                  </a:extLst>
                </a:gridCol>
                <a:gridCol w="1178395">
                  <a:extLst>
                    <a:ext uri="{9D8B030D-6E8A-4147-A177-3AD203B41FA5}">
                      <a16:colId xmlns:a16="http://schemas.microsoft.com/office/drawing/2014/main" val="2735843713"/>
                    </a:ext>
                  </a:extLst>
                </a:gridCol>
                <a:gridCol w="1452935">
                  <a:extLst>
                    <a:ext uri="{9D8B030D-6E8A-4147-A177-3AD203B41FA5}">
                      <a16:colId xmlns:a16="http://schemas.microsoft.com/office/drawing/2014/main" val="3939579997"/>
                    </a:ext>
                  </a:extLst>
                </a:gridCol>
                <a:gridCol w="1748077">
                  <a:extLst>
                    <a:ext uri="{9D8B030D-6E8A-4147-A177-3AD203B41FA5}">
                      <a16:colId xmlns:a16="http://schemas.microsoft.com/office/drawing/2014/main" val="15709801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   2022 - 2023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71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X/ENS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CENTRALE-SUPELEC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MINES-PONTS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5466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PRESENTS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200" b="1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200" b="1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200" b="1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7580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ADMISSIBLES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200" b="1" dirty="0">
                          <a:solidFill>
                            <a:srgbClr val="0070C0"/>
                          </a:solidFill>
                          <a:effectLst/>
                        </a:rPr>
                        <a:t>12</a:t>
                      </a:r>
                      <a:endParaRPr lang="fr-FR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200" b="1" dirty="0">
                          <a:solidFill>
                            <a:srgbClr val="0070C0"/>
                          </a:solidFill>
                          <a:effectLst/>
                        </a:rPr>
                        <a:t>45</a:t>
                      </a:r>
                      <a:endParaRPr lang="fr-FR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200" b="1" dirty="0">
                          <a:solidFill>
                            <a:srgbClr val="0070C0"/>
                          </a:solidFill>
                          <a:effectLst/>
                        </a:rPr>
                        <a:t>42</a:t>
                      </a:r>
                      <a:endParaRPr lang="fr-FR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0750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CLASSES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200" b="1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fr-F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200" b="1" dirty="0">
                          <a:solidFill>
                            <a:srgbClr val="FF0000"/>
                          </a:solidFill>
                          <a:effectLst/>
                        </a:rPr>
                        <a:t>45</a:t>
                      </a:r>
                      <a:endParaRPr lang="fr-F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200" b="1" dirty="0">
                          <a:solidFill>
                            <a:srgbClr val="FF0000"/>
                          </a:solidFill>
                          <a:effectLst/>
                        </a:rPr>
                        <a:t>42</a:t>
                      </a:r>
                      <a:endParaRPr lang="fr-F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06943"/>
                  </a:ext>
                </a:extLst>
              </a:tr>
            </a:tbl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E7957CBC-1D6A-80C4-3D0F-0FC74F09A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696" y="419767"/>
            <a:ext cx="5626608" cy="963803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2800" dirty="0"/>
              <a:t>RESULTATS PSI*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CE985707-0B75-5FAE-7D82-83FE7A427F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205643"/>
              </p:ext>
            </p:extLst>
          </p:nvPr>
        </p:nvGraphicFramePr>
        <p:xfrm>
          <a:off x="661416" y="4494244"/>
          <a:ext cx="6126480" cy="1340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2152">
                  <a:extLst>
                    <a:ext uri="{9D8B030D-6E8A-4147-A177-3AD203B41FA5}">
                      <a16:colId xmlns:a16="http://schemas.microsoft.com/office/drawing/2014/main" val="2824945020"/>
                    </a:ext>
                  </a:extLst>
                </a:gridCol>
                <a:gridCol w="1205496">
                  <a:extLst>
                    <a:ext uri="{9D8B030D-6E8A-4147-A177-3AD203B41FA5}">
                      <a16:colId xmlns:a16="http://schemas.microsoft.com/office/drawing/2014/main" val="908196186"/>
                    </a:ext>
                  </a:extLst>
                </a:gridCol>
                <a:gridCol w="1460755">
                  <a:extLst>
                    <a:ext uri="{9D8B030D-6E8A-4147-A177-3AD203B41FA5}">
                      <a16:colId xmlns:a16="http://schemas.microsoft.com/office/drawing/2014/main" val="2964264154"/>
                    </a:ext>
                  </a:extLst>
                </a:gridCol>
                <a:gridCol w="1748077">
                  <a:extLst>
                    <a:ext uri="{9D8B030D-6E8A-4147-A177-3AD203B41FA5}">
                      <a16:colId xmlns:a16="http://schemas.microsoft.com/office/drawing/2014/main" val="209814301"/>
                    </a:ext>
                  </a:extLst>
                </a:gridCol>
              </a:tblGrid>
              <a:tr h="3536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   2023 - 2024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71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X/ENS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>
                          <a:effectLst/>
                        </a:rPr>
                        <a:t>CENTRALE-SUPELEC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MINES-PONTS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57062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>
                          <a:effectLst/>
                        </a:rPr>
                        <a:t>PRESENTS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1305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>
                          <a:effectLst/>
                        </a:rPr>
                        <a:t>ADMISSIBLES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>
                          <a:solidFill>
                            <a:srgbClr val="0070C0"/>
                          </a:solidFill>
                          <a:effectLst/>
                        </a:rPr>
                        <a:t>11</a:t>
                      </a:r>
                      <a:endParaRPr lang="fr-FR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>
                          <a:solidFill>
                            <a:srgbClr val="0070C0"/>
                          </a:solidFill>
                          <a:effectLst/>
                        </a:rPr>
                        <a:t>39</a:t>
                      </a:r>
                      <a:endParaRPr lang="fr-FR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>
                          <a:solidFill>
                            <a:srgbClr val="0070C0"/>
                          </a:solidFill>
                          <a:effectLst/>
                        </a:rPr>
                        <a:t>30</a:t>
                      </a:r>
                      <a:endParaRPr lang="fr-FR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712007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E40EBDC2-593C-FB39-9BD4-E1273F375C26}"/>
              </a:ext>
            </a:extLst>
          </p:cNvPr>
          <p:cNvSpPr txBox="1">
            <a:spLocks/>
          </p:cNvSpPr>
          <p:nvPr/>
        </p:nvSpPr>
        <p:spPr>
          <a:xfrm>
            <a:off x="7176922" y="2032889"/>
            <a:ext cx="4767072" cy="38017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Etudiant(e)s </a:t>
            </a:r>
            <a:r>
              <a:rPr lang="fr-FR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</a:t>
            </a:r>
            <a:r>
              <a:rPr lang="fr-FR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(se)s dans le « TOP 10 » : </a:t>
            </a:r>
            <a:r>
              <a:rPr lang="fr-FR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fr-FR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fr-F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Ecole Polytechnique - ENS Ulm - ENS Paris-Saclay</a:t>
            </a:r>
          </a:p>
          <a:p>
            <a:pPr marL="342900" lvl="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fr-F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CentraleSupélec - Centrale Lyon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fr-F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Mines Paris - Ponts et Chaussées - </a:t>
            </a:r>
            <a:r>
              <a:rPr lang="fr-FR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Supaéro</a:t>
            </a:r>
            <a:r>
              <a:rPr lang="fr-F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ENSTA – Télécom </a:t>
            </a:r>
            <a:r>
              <a:rPr lang="fr-FR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Paris</a:t>
            </a:r>
            <a:r>
              <a:rPr lang="fr-FR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aris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1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0D046F-F605-7555-A730-360169E31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212" y="1824990"/>
            <a:ext cx="11085576" cy="457581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FF0000"/>
                </a:solidFill>
              </a:rPr>
              <a:t> Vacances d’été : Contacts, Recherche bibliographique, Idées manips</a:t>
            </a:r>
          </a:p>
          <a:p>
            <a:pPr marL="0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FF0000"/>
                </a:solidFill>
              </a:rPr>
              <a:t> Validation des sujets : fin septembre 2024</a:t>
            </a:r>
          </a:p>
          <a:p>
            <a:pPr marL="0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FF0000"/>
                </a:solidFill>
              </a:rPr>
              <a:t> Travail sur le fond du sujet (manips – simulations, etc.) : septembre à janvier</a:t>
            </a:r>
          </a:p>
          <a:p>
            <a:pPr marL="0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FF0000"/>
                </a:solidFill>
              </a:rPr>
              <a:t> Rédaction de la MCOT avant fin décembre</a:t>
            </a:r>
          </a:p>
          <a:p>
            <a:pPr marL="0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FF0000"/>
                </a:solidFill>
              </a:rPr>
              <a:t> Première courte présentation : Janvier – Février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1A627EA-4BA8-1A8B-957B-4BC371867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564" y="456565"/>
            <a:ext cx="6214872" cy="866267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2800" dirty="0"/>
              <a:t>PLANNING TIPE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3C1464D-26D7-8F28-55F2-4249554E1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F2D33CF1-5528-8940-2BDC-CEF9431D1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49" name="Image 1">
            <a:extLst>
              <a:ext uri="{FF2B5EF4-FFF2-40B4-BE49-F238E27FC236}">
                <a16:creationId xmlns:a16="http://schemas.microsoft.com/office/drawing/2014/main" id="{F529FD82-D34C-D34B-0953-775AC7F15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065" y="4201542"/>
            <a:ext cx="3078480" cy="230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rapèze 7">
            <a:extLst>
              <a:ext uri="{FF2B5EF4-FFF2-40B4-BE49-F238E27FC236}">
                <a16:creationId xmlns:a16="http://schemas.microsoft.com/office/drawing/2014/main" id="{A71BC91C-84CF-E379-3098-E2217A0AC009}"/>
              </a:ext>
            </a:extLst>
          </p:cNvPr>
          <p:cNvSpPr/>
          <p:nvPr/>
        </p:nvSpPr>
        <p:spPr>
          <a:xfrm rot="10800000">
            <a:off x="10391394" y="5791200"/>
            <a:ext cx="1026414" cy="267716"/>
          </a:xfrm>
          <a:prstGeom prst="trapezoid">
            <a:avLst>
              <a:gd name="adj" fmla="val 2815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71779E6-6EC3-20AF-2289-F09D971B1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09CB39-531E-E4B2-85CB-3544A1122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77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EAADD8-0F0B-893A-C6BB-0C2FF612BD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3082" y="1831845"/>
            <a:ext cx="9982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000" dirty="0">
              <a:hlinkClick r:id="rId2"/>
            </a:endParaRPr>
          </a:p>
          <a:p>
            <a:pPr marL="0" indent="0">
              <a:buNone/>
            </a:pPr>
            <a:r>
              <a:rPr lang="fr-FR" sz="2000" dirty="0">
                <a:hlinkClick r:id="rId2"/>
              </a:rPr>
              <a:t>https://www.scei-concours.fr</a:t>
            </a:r>
            <a:r>
              <a:rPr lang="fr-FR" sz="2000" dirty="0"/>
              <a:t>  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>
                <a:hlinkClick r:id="rId3"/>
              </a:rPr>
              <a:t>https://www.scei-concours.fr/pdf/2024_Attendus_Pedagogiques_Final.pdf</a:t>
            </a: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>
                <a:hlinkClick r:id="rId4"/>
              </a:rPr>
              <a:t>https://lycee-champollion.fr/spip.php?rubrique683</a:t>
            </a:r>
            <a:r>
              <a:rPr lang="fr-FR" sz="2000" dirty="0"/>
              <a:t> 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>
                <a:hlinkClick r:id="rId5"/>
              </a:rPr>
              <a:t>https://lyc-champollion.ac-grenoble.fr/moodle/login/?lang=en</a:t>
            </a:r>
            <a:r>
              <a:rPr lang="fr-FR" sz="2000" dirty="0"/>
              <a:t> </a:t>
            </a: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C70FA19-4718-AA33-6E65-1618A34F9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760" y="890080"/>
            <a:ext cx="3837432" cy="66040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2800" dirty="0"/>
              <a:t>Quelques liens</a:t>
            </a:r>
          </a:p>
        </p:txBody>
      </p:sp>
      <p:pic>
        <p:nvPicPr>
          <p:cNvPr id="2049" name="Image 1" descr="Champollion veille - Lycée Champollion">
            <a:extLst>
              <a:ext uri="{FF2B5EF4-FFF2-40B4-BE49-F238E27FC236}">
                <a16:creationId xmlns:a16="http://schemas.microsoft.com/office/drawing/2014/main" id="{CE2E8C7A-D6B0-7E5D-4104-762B8D6FC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869" y="3858702"/>
            <a:ext cx="3554484" cy="266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B787A5E-1914-83C2-B6B7-38C004F5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9520" y="301142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3A43F921-5317-D323-F2C1-43BB42DB2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9520" y="34686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0714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289</Words>
  <Application>Microsoft Office PowerPoint</Application>
  <PresentationFormat>Grand écran</PresentationFormat>
  <Paragraphs>71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Thème Office</vt:lpstr>
      <vt:lpstr>PLANNING DE L’ANNEE</vt:lpstr>
      <vt:lpstr>LES CONCOURS</vt:lpstr>
      <vt:lpstr>COEFFICIENTS DU CONCOURS CENTRALE</vt:lpstr>
      <vt:lpstr>RESULTATS PSI*</vt:lpstr>
      <vt:lpstr>PLANNING TIPE</vt:lpstr>
      <vt:lpstr>Quelques liens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DE L’ANNEE</dc:title>
  <dc:creator>Alain Favier</dc:creator>
  <cp:lastModifiedBy>Alain Favier</cp:lastModifiedBy>
  <cp:revision>18</cp:revision>
  <dcterms:created xsi:type="dcterms:W3CDTF">2022-06-15T14:37:10Z</dcterms:created>
  <dcterms:modified xsi:type="dcterms:W3CDTF">2024-06-22T08:35:17Z</dcterms:modified>
</cp:coreProperties>
</file>